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4" autoAdjust="0"/>
    <p:restoredTop sz="75458" autoAdjust="0"/>
  </p:normalViewPr>
  <p:slideViewPr>
    <p:cSldViewPr snapToGrid="0">
      <p:cViewPr varScale="1">
        <p:scale>
          <a:sx n="71" d="100"/>
          <a:sy n="71" d="100"/>
        </p:scale>
        <p:origin x="4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DDB4C49-A14A-3D0C-1767-8F19CB9D1A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A0A2A-CED8-7A60-C572-FEBA83CB19A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22A86CD-8749-4827-B1C6-94E5AA5E38F7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AC6DEF7-5EE3-6048-526D-609E5B1B8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9D515AAE-5689-EDBD-3EBE-C5C62AE5C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69B4C-509F-C5AC-C12F-6FE1B234D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654F84-C814-EB3E-1990-EB5921F3A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6B2974B-1489-4176-8335-C3576075727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9BC7DBAB-6021-A33D-6188-A6B207ECB7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E0560A08-D5BB-832F-93ED-22BCCD8509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/>
              <a:t>**고차원적이고 복잡한 데이터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게임 화면</a:t>
            </a:r>
            <a:r>
              <a:rPr lang="en-US" altLang="ko-KR" dirty="0"/>
              <a:t>, </a:t>
            </a:r>
            <a:r>
              <a:rPr lang="ko-KR" altLang="en-US"/>
              <a:t>로봇 센서 데이터</a:t>
            </a:r>
            <a:r>
              <a:rPr lang="en-US" altLang="ko-KR" dirty="0"/>
              <a:t>)**</a:t>
            </a:r>
            <a:r>
              <a:rPr lang="ko-KR" altLang="en-US" dirty="0"/>
              <a:t>를 처리해야 합니다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원시 데이터</a:t>
            </a:r>
            <a:r>
              <a:rPr lang="en-US" altLang="ko-KR" dirty="0"/>
              <a:t>(</a:t>
            </a:r>
            <a:r>
              <a:rPr lang="ko-KR" altLang="en-US" dirty="0"/>
              <a:t>픽셀 수천 개로 이루어진 데이터</a:t>
            </a:r>
            <a:r>
              <a:rPr lang="en-US" altLang="ko-KR" dirty="0"/>
              <a:t>)</a:t>
            </a:r>
            <a:r>
              <a:rPr lang="ko-KR" altLang="en-US" dirty="0"/>
              <a:t>를 **</a:t>
            </a:r>
            <a:r>
              <a:rPr lang="ko-KR" altLang="en-US" dirty="0" err="1"/>
              <a:t>저차원적이고</a:t>
            </a:r>
            <a:r>
              <a:rPr lang="ko-KR" altLang="en-US" dirty="0"/>
              <a:t> 행동 결정에 유용한 표현</a:t>
            </a:r>
            <a:r>
              <a:rPr lang="en-US" altLang="ko-KR" dirty="0"/>
              <a:t>(Representation)**</a:t>
            </a:r>
            <a:r>
              <a:rPr lang="ko-KR" altLang="en-US" dirty="0"/>
              <a:t>으로 변환해야 합니다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로봇 제어에서는 여러 센서에서 들어오는 데이터를 조합해 유의미한 상태로 표현해야 합니다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충돌 여부</a:t>
            </a:r>
            <a:r>
              <a:rPr lang="en-US" altLang="ko-KR" dirty="0"/>
              <a:t>).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도파민 기반 보상 시스템</a:t>
            </a:r>
            <a:r>
              <a:rPr lang="en-US" altLang="ko-KR" dirty="0"/>
              <a:t>= </a:t>
            </a:r>
            <a:r>
              <a:rPr lang="en-US" altLang="ko-KR" b="1" dirty="0"/>
              <a:t>TD </a:t>
            </a:r>
            <a:r>
              <a:rPr lang="ko-KR" altLang="en-US" b="1" dirty="0"/>
              <a:t>학습</a:t>
            </a:r>
            <a:r>
              <a:rPr lang="en-US" altLang="ko-KR" b="1" dirty="0"/>
              <a:t>(Temporal Difference Learning)</a:t>
            </a:r>
          </a:p>
          <a:p>
            <a:pPr eaLnBrk="1" hangingPunct="1">
              <a:spcBef>
                <a:spcPct val="0"/>
              </a:spcBef>
            </a:pPr>
            <a:endParaRPr lang="en-US" altLang="ko-KR" b="1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계층적 감각 처리 </a:t>
            </a:r>
            <a:r>
              <a:rPr lang="en-US" altLang="ko-KR" dirty="0"/>
              <a:t>= </a:t>
            </a:r>
            <a:r>
              <a:rPr lang="ko-KR" altLang="en-US" dirty="0"/>
              <a:t>인간과 동물의 뇌는 감각 정보를 처리할 때 단순한 </a:t>
            </a:r>
            <a:r>
              <a:rPr lang="ko-KR" altLang="en-US" dirty="0" err="1"/>
              <a:t>저수준</a:t>
            </a:r>
            <a:r>
              <a:rPr lang="ko-KR" altLang="en-US" dirty="0"/>
              <a:t> 정보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소리의 진폭</a:t>
            </a:r>
            <a:r>
              <a:rPr lang="en-US" altLang="ko-KR" dirty="0"/>
              <a:t>)</a:t>
            </a:r>
            <a:r>
              <a:rPr lang="ko-KR" altLang="en-US" dirty="0"/>
              <a:t>를 고수준 정보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사물의 의미</a:t>
            </a:r>
            <a:r>
              <a:rPr lang="en-US" altLang="ko-KR" dirty="0"/>
              <a:t>, </a:t>
            </a:r>
            <a:r>
              <a:rPr lang="ko-KR" altLang="en-US" dirty="0"/>
              <a:t>공간적 위치</a:t>
            </a:r>
            <a:r>
              <a:rPr lang="en-US" altLang="ko-KR" dirty="0"/>
              <a:t>)</a:t>
            </a:r>
            <a:r>
              <a:rPr lang="ko-KR" altLang="en-US" dirty="0"/>
              <a:t>로 점차적으로 통합하며 이해합니다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b="1" dirty="0"/>
              <a:t>TD </a:t>
            </a:r>
            <a:r>
              <a:rPr lang="ko-KR" altLang="en-US" b="1" dirty="0"/>
              <a:t>학습</a:t>
            </a:r>
            <a:r>
              <a:rPr lang="en-US" altLang="ko-KR" b="1" dirty="0"/>
              <a:t>(Temporal Difference Learning)</a:t>
            </a:r>
            <a:r>
              <a:rPr lang="en-US" altLang="ko-KR" dirty="0"/>
              <a:t>: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ko-KR" altLang="en-US" dirty="0"/>
              <a:t>강화 학습의 한 방법으로</a:t>
            </a:r>
            <a:r>
              <a:rPr lang="en-US" altLang="ko-KR" dirty="0"/>
              <a:t>, </a:t>
            </a:r>
            <a:r>
              <a:rPr lang="ko-KR" altLang="en-US" b="1" dirty="0"/>
              <a:t>현재 상태에서 예측한 보상</a:t>
            </a:r>
            <a:r>
              <a:rPr lang="ko-KR" altLang="en-US" dirty="0"/>
              <a:t>과 </a:t>
            </a:r>
            <a:r>
              <a:rPr lang="ko-KR" altLang="en-US" b="1" dirty="0"/>
              <a:t>실제 받은 보상</a:t>
            </a:r>
            <a:r>
              <a:rPr lang="ko-KR" altLang="en-US" dirty="0"/>
              <a:t>의 차이를 이용해 학습합니다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altLang="ko-KR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Monte Carlo 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방법은 에피소드 환경에만 적용된다는 단점과 에피소드가 매우 길면 가치 함수를 계산하기 위해 오랜 시간이 걸린다는 단점이 있다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TD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방식은 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Monte Carlo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로 아이디어와 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dynamic programming 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아이디어의 결합한 방식이다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. Monte Carlo 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방법과 마찬가지로 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TD 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방법은</a:t>
            </a:r>
            <a:r>
              <a:rPr lang="ko-KR" altLang="en-US" b="1" i="1" dirty="0">
                <a:solidFill>
                  <a:srgbClr val="000000"/>
                </a:solidFill>
                <a:latin typeface="AppleSDGothicNeo"/>
              </a:rPr>
              <a:t> 환경의</a:t>
            </a:r>
            <a:r>
              <a:rPr lang="ko-KR" altLang="en-US" i="1" dirty="0">
                <a:solidFill>
                  <a:srgbClr val="000000"/>
                </a:solidFill>
                <a:latin typeface="AppleSDGothicNeo"/>
              </a:rPr>
              <a:t> </a:t>
            </a:r>
            <a:r>
              <a:rPr lang="en-US" altLang="ko-KR" b="1" i="1" dirty="0">
                <a:solidFill>
                  <a:srgbClr val="000000"/>
                </a:solidFill>
                <a:latin typeface="AppleSDGothicNeo"/>
              </a:rPr>
              <a:t>dynamics models </a:t>
            </a:r>
            <a:r>
              <a:rPr lang="ko-KR" altLang="en-US" b="1" i="1" dirty="0">
                <a:solidFill>
                  <a:srgbClr val="000000"/>
                </a:solidFill>
                <a:latin typeface="AppleSDGothicNeo"/>
              </a:rPr>
              <a:t>없이 원시 경험에서 직접 학습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할 수 있다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또한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, DP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와 마찬가지로 </a:t>
            </a:r>
            <a:r>
              <a:rPr lang="en-US" altLang="ko-KR" dirty="0">
                <a:solidFill>
                  <a:srgbClr val="000000"/>
                </a:solidFill>
                <a:latin typeface="AppleSDGothicNeo"/>
              </a:rPr>
              <a:t>TD 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방법은 </a:t>
            </a:r>
            <a:r>
              <a:rPr lang="ko-KR" altLang="en-US" b="1" i="1" dirty="0">
                <a:solidFill>
                  <a:srgbClr val="000000"/>
                </a:solidFill>
                <a:latin typeface="AppleSDGothicNeo"/>
              </a:rPr>
              <a:t>최종 결과를 기다리지 않고</a:t>
            </a:r>
            <a:r>
              <a:rPr lang="en-US" altLang="ko-KR" b="1" i="1" dirty="0">
                <a:solidFill>
                  <a:srgbClr val="000000"/>
                </a:solidFill>
                <a:latin typeface="AppleSDGothicNeo"/>
              </a:rPr>
              <a:t>(=</a:t>
            </a:r>
            <a:r>
              <a:rPr lang="ko-KR" altLang="en-US" b="1" i="1" dirty="0">
                <a:solidFill>
                  <a:srgbClr val="000000"/>
                </a:solidFill>
                <a:latin typeface="AppleSDGothicNeo"/>
              </a:rPr>
              <a:t>에피소드가 끝날 때까지 기다리지 않고</a:t>
            </a:r>
            <a:r>
              <a:rPr lang="en-US" altLang="ko-KR" b="1" i="1" dirty="0">
                <a:solidFill>
                  <a:srgbClr val="000000"/>
                </a:solidFill>
                <a:latin typeface="AppleSDGothicNeo"/>
              </a:rPr>
              <a:t>) </a:t>
            </a:r>
            <a:r>
              <a:rPr lang="ko-KR" altLang="en-US" b="1" i="1" dirty="0">
                <a:solidFill>
                  <a:srgbClr val="000000"/>
                </a:solidFill>
                <a:latin typeface="AppleSDGothicNeo"/>
              </a:rPr>
              <a:t>다른 학습된 추정치를 부분적으로 기반으로 추정치를 업데이트한다</a:t>
            </a:r>
            <a:r>
              <a:rPr lang="en-US" altLang="ko-KR" b="1" i="1" dirty="0">
                <a:solidFill>
                  <a:srgbClr val="000000"/>
                </a:solidFill>
                <a:latin typeface="AppleSDGothicNeo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AppleSDGothicNeo"/>
              </a:rPr>
              <a:t> 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**</a:t>
            </a:r>
            <a:r>
              <a:rPr lang="ko-KR" altLang="en-US" dirty="0" err="1"/>
              <a:t>핸드크래프트</a:t>
            </a:r>
            <a:r>
              <a:rPr lang="ko-KR" altLang="en-US" dirty="0"/>
              <a:t> 특징</a:t>
            </a:r>
            <a:r>
              <a:rPr lang="en-US" altLang="ko-KR" dirty="0"/>
              <a:t>(feature)**</a:t>
            </a:r>
            <a:r>
              <a:rPr lang="ko-KR" altLang="en-US" dirty="0"/>
              <a:t>에 의존했다는 것은</a:t>
            </a:r>
            <a:r>
              <a:rPr lang="en-US" altLang="ko-KR" dirty="0"/>
              <a:t>, </a:t>
            </a:r>
            <a:r>
              <a:rPr lang="ko-KR" altLang="en-US" dirty="0"/>
              <a:t>초기 강화 학습 알고리즘들이 환경의 상태</a:t>
            </a:r>
            <a:r>
              <a:rPr lang="en-US" altLang="ko-KR" dirty="0"/>
              <a:t>(state)</a:t>
            </a:r>
            <a:r>
              <a:rPr lang="ko-KR" altLang="en-US" dirty="0"/>
              <a:t>를 표현할 때 **사람이 직접 설계한 특징</a:t>
            </a:r>
            <a:r>
              <a:rPr lang="en-US" altLang="ko-KR" dirty="0"/>
              <a:t>(Handcrafted Features)**</a:t>
            </a:r>
            <a:r>
              <a:rPr lang="ko-KR" altLang="en-US" dirty="0"/>
              <a:t>를 사용했다는 것을 의미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0B32FC0D-E26B-9F6D-F9DE-96C29F8AF6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5A5F81-CDEC-4C60-B8BE-D656E2F69178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Rectangle 265">
            <a:extLst>
              <a:ext uri="{FF2B5EF4-FFF2-40B4-BE49-F238E27FC236}">
                <a16:creationId xmlns:a16="http://schemas.microsoft.com/office/drawing/2014/main" id="{07E568D1-294D-8B47-2D0D-CDA04AFC95EA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362" name="Rectangle 266">
            <a:extLst>
              <a:ext uri="{FF2B5EF4-FFF2-40B4-BE49-F238E27FC236}">
                <a16:creationId xmlns:a16="http://schemas.microsoft.com/office/drawing/2014/main" id="{FAC5BAE4-D3FB-5BA6-ED96-C69D637B57FF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8" name="Rectangle 260">
            <a:extLst>
              <a:ext uri="{FF2B5EF4-FFF2-40B4-BE49-F238E27FC236}">
                <a16:creationId xmlns:a16="http://schemas.microsoft.com/office/drawing/2014/main" id="{786309A7-E9D4-8440-6F8E-EDCC7148556D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7909" name="Rectangle 261">
            <a:extLst>
              <a:ext uri="{FF2B5EF4-FFF2-40B4-BE49-F238E27FC236}">
                <a16:creationId xmlns:a16="http://schemas.microsoft.com/office/drawing/2014/main" id="{21283FF7-5875-A6F7-25A7-BF68C85D9CD2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4" name="Rectangle 260">
            <a:extLst>
              <a:ext uri="{FF2B5EF4-FFF2-40B4-BE49-F238E27FC236}">
                <a16:creationId xmlns:a16="http://schemas.microsoft.com/office/drawing/2014/main" id="{D2037B32-71B2-D952-51A8-996CBFCB72F5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6885" name="Rectangle 261">
            <a:extLst>
              <a:ext uri="{FF2B5EF4-FFF2-40B4-BE49-F238E27FC236}">
                <a16:creationId xmlns:a16="http://schemas.microsoft.com/office/drawing/2014/main" id="{F8B48444-F244-7F33-09A5-D733C27471F3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6" name="Rectangle 772">
            <a:extLst>
              <a:ext uri="{FF2B5EF4-FFF2-40B4-BE49-F238E27FC236}">
                <a16:creationId xmlns:a16="http://schemas.microsoft.com/office/drawing/2014/main" id="{E397C433-CFB8-4C64-F475-45FB6F2E2CDD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7397" name="Rectangle 773">
            <a:extLst>
              <a:ext uri="{FF2B5EF4-FFF2-40B4-BE49-F238E27FC236}">
                <a16:creationId xmlns:a16="http://schemas.microsoft.com/office/drawing/2014/main" id="{4065C6B0-CDCD-C8E2-945A-05F025F3900E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Rectangle 265">
            <a:extLst>
              <a:ext uri="{FF2B5EF4-FFF2-40B4-BE49-F238E27FC236}">
                <a16:creationId xmlns:a16="http://schemas.microsoft.com/office/drawing/2014/main" id="{30AEF5C0-26FF-B121-8089-DF9B70AD9F2C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362" name="Rectangle 266">
            <a:extLst>
              <a:ext uri="{FF2B5EF4-FFF2-40B4-BE49-F238E27FC236}">
                <a16:creationId xmlns:a16="http://schemas.microsoft.com/office/drawing/2014/main" id="{19D14E92-3A7A-E588-CFD6-54B315789833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Rectangle 777">
            <a:extLst>
              <a:ext uri="{FF2B5EF4-FFF2-40B4-BE49-F238E27FC236}">
                <a16:creationId xmlns:a16="http://schemas.microsoft.com/office/drawing/2014/main" id="{FB5CE748-3DE1-7646-79C6-1CE79B7424C7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874" name="Rectangle 778">
            <a:extLst>
              <a:ext uri="{FF2B5EF4-FFF2-40B4-BE49-F238E27FC236}">
                <a16:creationId xmlns:a16="http://schemas.microsoft.com/office/drawing/2014/main" id="{C423311E-77BD-CF9F-9ACA-664E3882589C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Rectangle 777">
            <a:extLst>
              <a:ext uri="{FF2B5EF4-FFF2-40B4-BE49-F238E27FC236}">
                <a16:creationId xmlns:a16="http://schemas.microsoft.com/office/drawing/2014/main" id="{0384D7DC-BA54-0794-63A7-B6A5840AB543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874" name="Rectangle 778">
            <a:extLst>
              <a:ext uri="{FF2B5EF4-FFF2-40B4-BE49-F238E27FC236}">
                <a16:creationId xmlns:a16="http://schemas.microsoft.com/office/drawing/2014/main" id="{20ACF615-56BC-244A-FB49-94DE2C95EAC0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7" name="Rectangle 777">
            <a:extLst>
              <a:ext uri="{FF2B5EF4-FFF2-40B4-BE49-F238E27FC236}">
                <a16:creationId xmlns:a16="http://schemas.microsoft.com/office/drawing/2014/main" id="{DBEC6286-6A67-79C2-562E-677B8DEFDC73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5898" name="Rectangle 778">
            <a:extLst>
              <a:ext uri="{FF2B5EF4-FFF2-40B4-BE49-F238E27FC236}">
                <a16:creationId xmlns:a16="http://schemas.microsoft.com/office/drawing/2014/main" id="{8BA32C68-1DE8-E34F-ED84-9CDBFF21C05A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Rectangle 265">
            <a:extLst>
              <a:ext uri="{FF2B5EF4-FFF2-40B4-BE49-F238E27FC236}">
                <a16:creationId xmlns:a16="http://schemas.microsoft.com/office/drawing/2014/main" id="{C55FD717-9B9A-FEA7-3D19-73B2A0341E0F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5386" name="Rectangle 266">
            <a:extLst>
              <a:ext uri="{FF2B5EF4-FFF2-40B4-BE49-F238E27FC236}">
                <a16:creationId xmlns:a16="http://schemas.microsoft.com/office/drawing/2014/main" id="{04CF2E4F-CEA2-46AD-EF91-5DD458535F5B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4" name="Rectangle 260">
            <a:extLst>
              <a:ext uri="{FF2B5EF4-FFF2-40B4-BE49-F238E27FC236}">
                <a16:creationId xmlns:a16="http://schemas.microsoft.com/office/drawing/2014/main" id="{878367B0-F1E1-6413-D0C3-172FAD8A2803}"/>
              </a:ext>
            </a:extLst>
          </p:cNvPr>
          <p:cNvSpPr>
            <a:spLocks noGrp="1" noChangeArrowheads="1"/>
          </p:cNvSpPr>
          <p:nvPr>
            <p:ph type="sldImg" idx="1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6885" name="Rectangle 261">
            <a:extLst>
              <a:ext uri="{FF2B5EF4-FFF2-40B4-BE49-F238E27FC236}">
                <a16:creationId xmlns:a16="http://schemas.microsoft.com/office/drawing/2014/main" id="{6478B2C3-666B-83EC-9C10-9F9EDBFF377E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ko-KR"/>
              <a:t>**고차원적이고 복잡한 데이터(예: 게임 화면, 로봇 센서 데이터)**를 처리해야 합니다. 따라서, 원시 데이터(픽셀 수천 개로 이루어진 데이터)를 **저차원적이고 행동 결정에 유용한 표현(Representation)**으로 변환해야 합니다.</a:t>
            </a:r>
          </a:p>
          <a:p>
            <a:endParaRPr lang="ko-KR" altLang="ko-KR"/>
          </a:p>
          <a:p>
            <a:r>
              <a:rPr lang="ko-KR" altLang="ko-KR"/>
              <a:t>로봇 제어에서는 여러 센서에서 들어오는 데이터를 조합해 유의미한 상태로 표현해야 합니다(예: 위치, 속도, 충돌 여부).</a:t>
            </a:r>
          </a:p>
          <a:p>
            <a:endParaRPr lang="ko-KR" altLang="ko-KR"/>
          </a:p>
          <a:p>
            <a:r>
              <a:rPr lang="ko-KR" altLang="ko-KR"/>
              <a:t>도파민 기반 보상 시스템= TD 학습(Temporal Difference Learning)</a:t>
            </a:r>
          </a:p>
          <a:p>
            <a:endParaRPr lang="ko-KR" altLang="ko-KR"/>
          </a:p>
          <a:p>
            <a:r>
              <a:rPr lang="ko-KR" altLang="ko-KR"/>
              <a:t>계층적 감각 처리 = 인간과 동물의 뇌는 감각 정보를 처리할 때 단순한 저수준 정보(예: 밝기, 소리의 진폭)를 고수준 정보(예: 사물의 의미, 공간적 위치)로 점차적으로 통합하며 이해합니다.</a:t>
            </a:r>
          </a:p>
          <a:p>
            <a:endParaRPr lang="ko-KR" altLang="ko-KR"/>
          </a:p>
          <a:p>
            <a:r>
              <a:rPr lang="ko-KR" altLang="ko-KR"/>
              <a:t>TD 학습(Temporal Difference Learning):</a:t>
            </a:r>
          </a:p>
          <a:p>
            <a:r>
              <a:rPr lang="ko-KR" altLang="ko-KR"/>
              <a:t>강화 학습의 한 방법으로, 현재 상태에서 예측한 보상과 실제 받은 보상의 차이를 이용해 학습합니다.</a:t>
            </a:r>
          </a:p>
          <a:p>
            <a:endParaRPr lang="ko-KR" altLang="ko-KR"/>
          </a:p>
          <a:p>
            <a:r>
              <a:rPr lang="ko-KR" altLang="ko-KR"/>
              <a:t>Monte Carlo 방법은 에피소드 환경에만 적용된다는 단점과 에피소드가 매우 길면 가치 함수를 계산하기 위해 오랜 시간이 걸린다는 단점이 있다.</a:t>
            </a:r>
          </a:p>
          <a:p>
            <a:r>
              <a:rPr lang="ko-KR" altLang="ko-KR"/>
              <a:t> TD방식은 Monte Carlo로 아이디어와 dynamic programming 아이디어의 결합한 방식이다. Monte Carlo 방법과 마찬가지로 TD 방법은 환경의 dynamics models 없이 원시 경험에서 직접 학습할 수 있다. 또한, DP와 마찬가지로 TD 방법은 최종 결과를 기다리지 않고(=에피소드가 끝날 때까지 기다리지 않고) 다른 학습된 추정치를 부분적으로 기반으로 추정치를 업데이트한다. </a:t>
            </a:r>
          </a:p>
          <a:p>
            <a:endParaRPr lang="ko-KR" altLang="ko-KR"/>
          </a:p>
          <a:p>
            <a:r>
              <a:rPr lang="ko-KR" altLang="ko-KR"/>
              <a:t>**핸드크래프트 특징(feature)**에 의존했다는 것은, 초기 강화 학습 알고리즘들이 환경의 상태(state)를 표현할 때 **사람이 직접 설계한 특징(Handcrafted Features)**를 사용했다는 것을 의미</a:t>
            </a:r>
          </a:p>
          <a:p>
            <a:endParaRPr lang="ko-KR" altLang="ko-KR"/>
          </a:p>
          <a:p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B0ADD-A521-4483-7F98-6D576EE1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B0A75-A2F6-4D62-9537-D62F202B7034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B9827-7FAA-3803-F35B-3C92C514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EC01B-5F35-A857-E886-E9ED5FE7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2EF2D-7B13-4ED8-89AF-68AE3065602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5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F5D88-BD9F-00B7-F339-C39227A7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DD538-B7E9-4D46-88BA-618C20B4FC1F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87676-570B-873A-B55A-94118CB5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4E4B7-CE20-5AE8-714F-593F34C92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C9288-27CD-4A5B-AF41-C8B6B145D6D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249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D5A8B-53ED-A254-FEF2-35ACB6F6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04A2F-C1C3-400D-A106-3FA35C42D1DE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3165E-2494-04BA-90D8-AE69FB79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A8394-6151-4DD1-0C1C-7E830A80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2CA34-018B-4C77-AA2E-5EFA3704466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04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F99C14-702E-BD47-87B4-3F6B0C1A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1C870-9B2E-4892-A9B6-618D422F9312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7CAEEE-A7D9-67CA-3213-A5FE279E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49D02-0EA4-B2F6-3B5A-3126B075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7A2EC-B24A-4442-ACE0-F4586C38D0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62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791D5-5ED5-9EC8-FF99-B662358F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F1A32-C614-41D6-A4E6-78786C61233E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87E2B-7A1A-1CAD-4A09-459816EB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881CB-113B-5BF8-4442-6B52AF4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6EDED-30BE-473C-9618-C1EFC6BB2D4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9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CA5F7E52-65D8-AD6C-3C8D-6BF08F99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85065-2D6B-4CE6-B4DB-C01C5468D273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5E4826C5-3CF1-1C4E-A0A2-1A2831A3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CD8C165-B502-804E-CBE8-4D4A1F32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0E655-18E2-4C73-9ACA-8A1CB840E1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6E2AA4FB-8A62-61E9-2019-76CC7C4B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6630E-D614-40F1-AF2D-8E73D208052A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E44058DF-082C-B245-B19B-D7B8C786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C102821B-5A1F-845B-377C-1672B5F1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64920-12E5-4501-9252-0C5A98217EC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41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AF311FFC-92EF-619F-B3DC-680D17F2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484F5-5A75-4C1B-A744-8ACAD95BC483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24341115-D0AE-3C56-01D6-190209CA7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95F1697-C16C-2FF1-30F0-ACBFB85A8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A5788-C278-4571-B99F-19F42EA5CBF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4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67E05AF3-3A02-CDF8-EB31-90722ADF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F87F0-4C4C-41B9-80A5-7857B38BC065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2EA05C4-5B3F-965A-AB4F-9423075D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0D5FA12-09ED-57EB-39CE-5608C128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FA7C1-F332-40BA-A2D3-FEC2B604FEE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1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890C44CB-5083-1E13-6306-D0896A70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D206B-BA0D-4F27-B4DA-4F0DB04F9AB8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125DB780-C4AA-9A36-A09A-71978ACD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4CBEF9F-B3D3-D083-D214-43551456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8D4BB-16FA-4BFE-AB49-6B468789551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35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73F0E05A-9591-B8FE-2812-DD604686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955BB-8D48-4105-8A80-110C8B97B268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119F8B13-8ECC-3523-9FC2-1CE115D9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45FDDF4-93C8-4A05-FE62-F143ABA9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1B5DB-031C-4BD1-9979-419A829F8C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9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B0BFE9DF-4A04-7CC0-0CF0-EFA4BBE81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2084C86B-EA36-459A-235B-2360246EE2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5E5BB4-89F6-EFF0-4805-8EA8E8D4C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FC32158-BD02-4557-99E1-E130268932EE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A187F-9BDD-5546-667C-F26B92A7C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56A79-E747-0773-94C9-636B4EC51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64AB426-858A-41D9-B011-07EC64B5F3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-1022">
            <a:extLst>
              <a:ext uri="{FF2B5EF4-FFF2-40B4-BE49-F238E27FC236}">
                <a16:creationId xmlns:a16="http://schemas.microsoft.com/office/drawing/2014/main" id="{B9830963-1804-1D9E-BBF6-F0255A0DC33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58763"/>
            <a:ext cx="11303000" cy="633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454DBC5E-1F25-D538-9872-067ACC8CE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549275"/>
            <a:ext cx="10031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b="1">
                <a:solidFill>
                  <a:srgbClr val="000000"/>
                </a:solidFill>
              </a:rPr>
              <a:t>LLAMA2 3-Step Pipeline</a:t>
            </a: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&lt;Pre-train&gt; -&gt; &lt;SFT&gt; -&gt; &lt;RLHF&gt;</a:t>
            </a: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729E0BC8-57D0-0115-17A6-290068618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1733550"/>
            <a:ext cx="1024255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&lt;RLHF&gt; 단계에서 PPO가 쓰인다!</a:t>
            </a:r>
          </a:p>
          <a:p>
            <a:pPr marL="457200" indent="-457200" eaLnBrk="1"/>
            <a:endParaRPr lang="ko-KR" altLang="en-US" b="1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PPO의 목적</a:t>
            </a: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&gt;정책(policy)이 한 번에 크게 업데이트되지 않으면서도(KL 페널티, ratio 클리핑)</a:t>
            </a: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 보상은 최대한 높게 </a:t>
            </a:r>
          </a:p>
          <a:p>
            <a:pPr marL="457200" indent="-457200" eaLnBrk="1"/>
            <a:endParaRPr lang="ko-KR" altLang="en-US" b="1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RLHF의 Reward model</a:t>
            </a: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&gt; 사람이 바람직하다고 생각하는 응답을 다수 수집</a:t>
            </a: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&gt; RM이 응답 -&gt; 스칼라 보상 함수 학습</a:t>
            </a:r>
          </a:p>
          <a:p>
            <a:pPr marL="457200" indent="-457200" eaLnBrk="1"/>
            <a:endParaRPr lang="ko-KR" altLang="en-US" b="1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 b="1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 b="1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LLAMA2는 표준 구조의 RLHF를 ‘오픈 소스’로 풀었다는 점에서 의의 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 b="1">
              <a:solidFill>
                <a:srgbClr val="0000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581496C-E7A8-9836-AFAF-D7141760894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80988"/>
            <a:ext cx="11271250" cy="629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41F10931-B0BE-53ED-F6B7-064F37718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1827213"/>
            <a:ext cx="10031413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b="1">
                <a:solidFill>
                  <a:srgbClr val="000000"/>
                </a:solidFill>
              </a:rPr>
              <a:t>-질 좋은 SI업체꺼 쓰니까 조금만 있어도 SFT 잘 됨(Annotation)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-이후 SFT 모델로 만든 답변으로 RLHF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-Iterative reward modeling : RLHF로 개선된 모델로 답변 생성 -&gt; 반복적 RLHF</a:t>
            </a: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28B8FE81-802C-E515-D074-6017A7028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3" y="442913"/>
            <a:ext cx="1024255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b="1">
                <a:solidFill>
                  <a:srgbClr val="000000"/>
                </a:solidFill>
              </a:rPr>
              <a:t>SFT, Iterative reward modeling, RLHF</a:t>
            </a: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 b="1">
              <a:solidFill>
                <a:srgbClr val="000000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48AA369-5119-ADEA-E56F-4C7395A34D5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68288"/>
            <a:ext cx="11303000" cy="631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A2474D48-F1D1-E572-6F0D-6CD6C2273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563563"/>
            <a:ext cx="1003141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sz="3200" b="1">
                <a:solidFill>
                  <a:srgbClr val="000000"/>
                </a:solidFill>
              </a:rPr>
              <a:t>정리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6D9904C5-E29B-3DC6-6DFE-30245818E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25" y="1555750"/>
            <a:ext cx="1024255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b="1">
                <a:solidFill>
                  <a:srgbClr val="000000"/>
                </a:solidFill>
              </a:rPr>
              <a:t>Attention Mechanism Enhancement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&gt;RMS Norm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&gt;SwiGLU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&gt;Grouped Multi-Query Attention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&gt;Rotary Positional Embedding</a:t>
            </a: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Repetitive RLHF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&gt;Iterative reward modeling</a:t>
            </a: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- PPO algorithm 정립 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(KL divergence, Ratio Clipping)</a:t>
            </a: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기타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Byte-Pair Encoding</a:t>
            </a:r>
          </a:p>
          <a:p>
            <a:pPr eaLnBrk="1"/>
            <a:endParaRPr lang="ko-KR" altLang="en-US" b="1">
              <a:solidFill>
                <a:srgbClr val="000000"/>
              </a:solidFill>
            </a:endParaRP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그리고...이 모든 게 </a:t>
            </a:r>
            <a:r>
              <a:rPr lang="ko-KR" altLang="en-US" sz="4000" b="1">
                <a:solidFill>
                  <a:srgbClr val="000000"/>
                </a:solidFill>
              </a:rPr>
              <a:t>“Open Source”</a:t>
            </a:r>
            <a:endParaRPr lang="ko-KR" altLang="en-US" b="1">
              <a:solidFill>
                <a:srgbClr val="0000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1E7D26-3758-118F-4FA2-2203BF7694D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249238"/>
            <a:ext cx="11283950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1">
            <a:extLst>
              <a:ext uri="{FF2B5EF4-FFF2-40B4-BE49-F238E27FC236}">
                <a16:creationId xmlns:a16="http://schemas.microsoft.com/office/drawing/2014/main" id="{49644635-F737-F77C-14D0-F9AFBD44D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549275"/>
            <a:ext cx="10031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2400" b="1">
                <a:solidFill>
                  <a:srgbClr val="000000"/>
                </a:solidFill>
              </a:rPr>
              <a:t>LLAMA 2</a:t>
            </a: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ko-KR" altLang="en-US" sz="2400" b="1">
              <a:solidFill>
                <a:srgbClr val="000000"/>
              </a:solidFill>
            </a:endParaRP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2400" b="1">
                <a:solidFill>
                  <a:srgbClr val="000000"/>
                </a:solidFill>
              </a:rPr>
              <a:t>Open Source SOTA LLM model(23.07)</a:t>
            </a: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ko-KR" altLang="en-US" sz="2400" b="1">
              <a:solidFill>
                <a:srgbClr val="000000"/>
              </a:solidFill>
            </a:endParaRP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ko-KR" altLang="en-US" sz="2400" b="1">
              <a:solidFill>
                <a:srgbClr val="000000"/>
              </a:solidFill>
            </a:endParaRP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ko-KR" altLang="en-US" sz="2400" b="1">
              <a:solidFill>
                <a:srgbClr val="000000"/>
              </a:solidFill>
            </a:endParaRP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2400" b="1">
                <a:solidFill>
                  <a:srgbClr val="000000"/>
                </a:solidFill>
              </a:rPr>
              <a:t>Key Features</a:t>
            </a: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2400" b="1">
                <a:solidFill>
                  <a:srgbClr val="000000"/>
                </a:solidFill>
              </a:rPr>
              <a:t>- Attention Mechanism Enhancement</a:t>
            </a: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2400" b="1">
                <a:solidFill>
                  <a:srgbClr val="000000"/>
                </a:solidFill>
              </a:rPr>
              <a:t>- Repetitive RLHF</a:t>
            </a: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2400" b="1">
                <a:solidFill>
                  <a:srgbClr val="000000"/>
                </a:solidFill>
              </a:rPr>
              <a:t>- PPO algorithm Enhancement</a:t>
            </a:r>
          </a:p>
          <a:p>
            <a:pPr eaLnBrk="1" latinLnBrk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2400" b="1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B487C76D-00B8-B239-FEF7-1815BEBA1B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38" y="382588"/>
            <a:ext cx="4065587" cy="610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CD7A8B4-8908-5324-5940-88EA8DCDDEC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258763"/>
            <a:ext cx="11290300" cy="633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82DE4386-D3E2-66EF-997D-850F47721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549275"/>
            <a:ext cx="10031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sz="2400" b="1">
                <a:solidFill>
                  <a:srgbClr val="000000"/>
                </a:solidFill>
              </a:rPr>
              <a:t>Data Quality is All you Need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42E05A68-458E-1F4C-2817-5E2AD22E1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2265363"/>
            <a:ext cx="102425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b="1">
                <a:solidFill>
                  <a:srgbClr val="000000"/>
                </a:solidFill>
              </a:rPr>
              <a:t>LLAMA vs LLAMA2</a:t>
            </a:r>
          </a:p>
          <a:p>
            <a:pPr eaLnBrk="1"/>
            <a:endParaRPr lang="ko-KR" altLang="en-US">
              <a:solidFill>
                <a:srgbClr val="000000"/>
              </a:solidFill>
            </a:endParaRPr>
          </a:p>
          <a:p>
            <a:pPr eaLnBrk="1"/>
            <a:endParaRPr lang="ko-KR" altLang="en-US">
              <a:solidFill>
                <a:srgbClr val="000000"/>
              </a:solidFill>
            </a:endParaRPr>
          </a:p>
          <a:p>
            <a:pPr eaLnBrk="1"/>
            <a:r>
              <a:rPr lang="ko-KR" altLang="en-US">
                <a:solidFill>
                  <a:srgbClr val="000000"/>
                </a:solidFill>
              </a:rPr>
              <a:t>(llama1) standard transform architecture</a:t>
            </a:r>
          </a:p>
          <a:p>
            <a:pPr eaLnBrk="1"/>
            <a:r>
              <a:rPr lang="ko-KR" altLang="en-US">
                <a:solidFill>
                  <a:srgbClr val="000000"/>
                </a:solidFill>
              </a:rPr>
              <a:t>(llama1) pre-normalization using RMSNorm</a:t>
            </a:r>
          </a:p>
          <a:p>
            <a:pPr eaLnBrk="1"/>
            <a:r>
              <a:rPr lang="ko-KR" altLang="en-US">
                <a:solidFill>
                  <a:srgbClr val="000000"/>
                </a:solidFill>
              </a:rPr>
              <a:t>(llama1) SwiGLU activation function</a:t>
            </a:r>
          </a:p>
          <a:p>
            <a:pPr eaLnBrk="1"/>
            <a:r>
              <a:rPr lang="ko-KR" altLang="en-US">
                <a:solidFill>
                  <a:srgbClr val="000000"/>
                </a:solidFill>
              </a:rPr>
              <a:t>(llama1) rotary positional embeddings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How to enhance Data Quality?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- doubled the context length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- used grouped-query attention(GQA)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- bytepair encoding algorithm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6E25729-D0B9-4EDE-F86C-DDFF360745D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2433638"/>
            <a:ext cx="5199062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51D04666-182C-D090-B542-78E5C51054B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55588"/>
            <a:ext cx="11296650" cy="634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CF9848-160C-FF3C-B23A-F88957C33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3" y="0"/>
            <a:ext cx="12070977" cy="67954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A7C587-E038-4518-B29B-3CD216EF5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2"/>
            <a:ext cx="12192000" cy="6848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BD2424-4581-EB27-AAE2-15399827A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" y="0"/>
            <a:ext cx="1217974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28A59FB9-8E71-7957-1517-36FA29F4C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534988"/>
            <a:ext cx="10031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b="1">
                <a:solidFill>
                  <a:srgbClr val="000000"/>
                </a:solidFill>
              </a:rPr>
              <a:t>Grouped Query Attention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BFD5F453-F2D4-1136-5AD3-2253D4CE9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1760538"/>
            <a:ext cx="10242550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전통적인 Multi-head attention에서 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파라미터 개수 :</a:t>
            </a:r>
            <a:r>
              <a:rPr lang="ko-KR" altLang="en-US" b="1">
                <a:solidFill>
                  <a:srgbClr val="000000"/>
                </a:solidFill>
              </a:rPr>
              <a:t> </a:t>
            </a: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Head수 x (Q, K, V 각각의 차원)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GQA는 Query는 여러 head로 나누지만,</a:t>
            </a: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Key/Value를 Group으로 묶어 파라미터 개수를 크게 줄임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모델 크기 압축, 메모리 사용량 감소, 성능 저하 크지 않음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408B752E-4F84-021A-489D-1C3B174D484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84163"/>
            <a:ext cx="11245850" cy="628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11F4A78F-0424-1A97-F2D5-BD0315CD0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549275"/>
            <a:ext cx="10031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b="1">
                <a:solidFill>
                  <a:srgbClr val="000000"/>
                </a:solidFill>
              </a:rPr>
              <a:t>Byte-Pair Encoding(BPE)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358B7992-0E43-708B-9CA6-4BD44FB54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1508125"/>
            <a:ext cx="10242550" cy="561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/>
            <a:r>
              <a:rPr lang="ko-KR" altLang="en-US" b="1">
                <a:solidFill>
                  <a:srgbClr val="000000"/>
                </a:solidFill>
              </a:rPr>
              <a:t>텍스트를 글자 단위에서 시작해 </a:t>
            </a:r>
          </a:p>
          <a:p>
            <a:pPr eaLnBrk="1"/>
            <a:r>
              <a:rPr lang="ko-KR" altLang="en-US" b="1">
                <a:solidFill>
                  <a:srgbClr val="000000"/>
                </a:solidFill>
              </a:rPr>
              <a:t>빈도수가 높은 연속 쌍을 합쳐 subword 단위 사전을 만드는 기법</a:t>
            </a:r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1. 학습 초기</a:t>
            </a: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lower -&gt; [ l, o ,w, e, r]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2. 자주 함께 등장하는 문자 쌍</a:t>
            </a:r>
            <a:r>
              <a:rPr lang="ko-KR" altLang="en-US">
                <a:solidFill>
                  <a:srgbClr val="000000"/>
                </a:solidFill>
              </a:rPr>
              <a:t> </a:t>
            </a:r>
            <a:r>
              <a:rPr lang="ko-KR" altLang="en-US" b="1">
                <a:solidFill>
                  <a:srgbClr val="000000"/>
                </a:solidFill>
              </a:rPr>
              <a:t>하나의 새 토큰으로 병합</a:t>
            </a:r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“l”과 “o”가 자주 붙어 나온다면 -&gt; “lo”로 합침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3. 수천~수만 번 반복 -&gt; 사전 형성</a:t>
            </a: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“w”와 “er”가 자주 붙는다면 -&gt; “wer” 서브워드 형성(수많은 </a:t>
            </a:r>
            <a:r>
              <a:rPr lang="ko-KR" altLang="en-US" b="1">
                <a:solidFill>
                  <a:srgbClr val="000000"/>
                </a:solidFill>
              </a:rPr>
              <a:t>서브워드, 서브바이트</a:t>
            </a:r>
            <a:r>
              <a:rPr lang="ko-KR" altLang="en-US">
                <a:solidFill>
                  <a:srgbClr val="000000"/>
                </a:solidFill>
              </a:rPr>
              <a:t> 형성)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Byte-Pair Encoding</a:t>
            </a:r>
            <a:r>
              <a:rPr lang="ko-KR" altLang="en-US">
                <a:solidFill>
                  <a:srgbClr val="000000"/>
                </a:solidFill>
              </a:rPr>
              <a:t>은 한글/중국어 등 일부 비라틴 문자를 </a:t>
            </a:r>
            <a:r>
              <a:rPr lang="ko-KR" altLang="en-US" b="1">
                <a:solidFill>
                  <a:srgbClr val="000000"/>
                </a:solidFill>
              </a:rPr>
              <a:t>유니코드 바이트 단위로 세분화</a:t>
            </a:r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r>
              <a:rPr lang="ko-KR" altLang="en-US" b="1">
                <a:solidFill>
                  <a:srgbClr val="000000"/>
                </a:solidFill>
              </a:rPr>
              <a:t>장점</a:t>
            </a: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- 덜 세분화된 단일 글자/바이트 토큰 사용</a:t>
            </a:r>
          </a:p>
          <a:p>
            <a:pPr marL="457200" indent="-457200" eaLnBrk="1"/>
            <a:r>
              <a:rPr lang="ko-KR" altLang="en-US">
                <a:solidFill>
                  <a:srgbClr val="000000"/>
                </a:solidFill>
              </a:rPr>
              <a:t>- 희귀 단어는 서브워드 적게 병합, 희소성 완화&amp;어휘 크기 관리</a:t>
            </a: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>
              <a:solidFill>
                <a:srgbClr val="000000"/>
              </a:solidFill>
            </a:endParaRPr>
          </a:p>
          <a:p>
            <a:pPr marL="457200" indent="-457200" eaLnBrk="1"/>
            <a:endParaRPr lang="ko-KR" altLang="en-US" b="1">
              <a:solidFill>
                <a:srgbClr val="0000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9A18AFA-6760-BE23-A97A-F8262176B04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38" y="287338"/>
            <a:ext cx="34607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0EB80F1-AD48-F92B-3AEF-625895CBA37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38" y="2303463"/>
            <a:ext cx="42545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84EEE12E-BBC6-A9E1-6940-DE5C3DCB313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49238"/>
            <a:ext cx="11296650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689A64-79C1-3D07-8D8B-B56A1C17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3"/>
            <a:ext cx="12192000" cy="68510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</Pages>
  <Words>3176</Words>
  <Characters>0</Characters>
  <Application>Microsoft Office PowerPoint</Application>
  <DocSecurity>0</DocSecurity>
  <PresentationFormat>와이드스크린</PresentationFormat>
  <Lines>0</Lines>
  <Paragraphs>264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맑은 고딕</vt:lpstr>
      <vt:lpstr>Arial</vt:lpstr>
      <vt:lpstr>-apple-system</vt:lpstr>
      <vt:lpstr>Spoqa Han Sans</vt:lpstr>
      <vt:lpstr>Noto Sans</vt:lpstr>
      <vt:lpstr>Wingdings</vt:lpstr>
      <vt:lpstr>AppleSDGothicNeo</vt:lpstr>
      <vt:lpstr>Symbol</vt:lpstr>
      <vt:lpstr>Courier New</vt:lpstr>
      <vt:lpstr>Segoe UI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Human-level control through deep reinforcement learning 25 February 2015</dc:title>
  <dc:creator>shaun0927</dc:creator>
  <cp:lastModifiedBy>SEONGBEEN PARK</cp:lastModifiedBy>
  <cp:revision>35</cp:revision>
  <dcterms:created xsi:type="dcterms:W3CDTF">2025-01-17T08:28:36Z</dcterms:created>
  <dcterms:modified xsi:type="dcterms:W3CDTF">2025-03-12T08:54:58Z</dcterms:modified>
  <cp:version>10.105.269.55310</cp:version>
</cp:coreProperties>
</file>